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58" r:id="rId3"/>
    <p:sldId id="259" r:id="rId4"/>
    <p:sldId id="309" r:id="rId5"/>
    <p:sldId id="310" r:id="rId6"/>
    <p:sldId id="318" r:id="rId7"/>
    <p:sldId id="319" r:id="rId8"/>
    <p:sldId id="320" r:id="rId9"/>
    <p:sldId id="321" r:id="rId10"/>
    <p:sldId id="322" r:id="rId11"/>
    <p:sldId id="323" r:id="rId12"/>
    <p:sldId id="324" r:id="rId13"/>
    <p:sldId id="325" r:id="rId14"/>
    <p:sldId id="326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Muli" panose="020B0604020202020204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Black" panose="02000000000000000000" pitchFamily="2" charset="0"/>
      <p:bold r:id="rId31"/>
      <p:boldItalic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24000E-A95E-44B1-93B3-F7991E882395}">
  <a:tblStyle styleId="{C224000E-A95E-44B1-93B3-F7991E8823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538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3427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716823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242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82726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53738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69" name="Google Shape;169;p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7192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"/>
          <p:cNvSpPr txBox="1">
            <a:spLocks noGrp="1"/>
          </p:cNvSpPr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1608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1272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51012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29405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5658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6978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71915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05389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46196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10/31/2019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972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</p:sldLayoutIdLst>
  <p:transition>
    <p:fade thruBlk="1"/>
  </p:transition>
  <p:hf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hyperlink" Target="http://www.linkedin.com/in/fabricioveronez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"/>
          <p:cNvSpPr txBox="1">
            <a:spLocks noGrp="1"/>
          </p:cNvSpPr>
          <p:nvPr>
            <p:ph type="ctrTitle"/>
          </p:nvPr>
        </p:nvSpPr>
        <p:spPr>
          <a:xfrm>
            <a:off x="800100" y="604818"/>
            <a:ext cx="7543800" cy="26746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just"/>
            <a:r>
              <a:rPr lang="pt-BR" sz="5400" b="1" dirty="0">
                <a:latin typeface="Roboto Black" panose="02000000000000000000" pitchFamily="2" charset="0"/>
                <a:ea typeface="Roboto Black" panose="02000000000000000000" pitchFamily="2" charset="0"/>
              </a:rPr>
              <a:t>Implementando Métricas e </a:t>
            </a:r>
            <a:r>
              <a:rPr lang="pt-BR" sz="5400" b="1" dirty="0" err="1">
                <a:latin typeface="Roboto Black" panose="02000000000000000000" pitchFamily="2" charset="0"/>
                <a:ea typeface="Roboto Black" panose="02000000000000000000" pitchFamily="2" charset="0"/>
              </a:rPr>
              <a:t>Healthcheck</a:t>
            </a:r>
            <a:endParaRPr sz="5400" b="1" dirty="0"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7EF202E-06C3-4B03-A529-13E7450AC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2659155"/>
            <a:ext cx="3482360" cy="19578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EE4E169-0311-47C9-BE09-CB52DABDD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10</a:t>
            </a:fld>
            <a:endParaRPr lang="pt-BR"/>
          </a:p>
        </p:txBody>
      </p:sp>
      <p:sp>
        <p:nvSpPr>
          <p:cNvPr id="8" name="Google Shape;373;p16">
            <a:extLst>
              <a:ext uri="{FF2B5EF4-FFF2-40B4-BE49-F238E27FC236}">
                <a16:creationId xmlns:a16="http://schemas.microsoft.com/office/drawing/2014/main" id="{CE1D29EF-5AB1-4EED-9BE1-F1805454D442}"/>
              </a:ext>
            </a:extLst>
          </p:cNvPr>
          <p:cNvSpPr txBox="1">
            <a:spLocks/>
          </p:cNvSpPr>
          <p:nvPr/>
        </p:nvSpPr>
        <p:spPr>
          <a:xfrm>
            <a:off x="3039961" y="1480528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.NET Core e .NET Full</a:t>
            </a:r>
          </a:p>
          <a:p>
            <a:r>
              <a:rPr lang="pt-BR" dirty="0"/>
              <a:t>Abstração da base de dados</a:t>
            </a:r>
          </a:p>
          <a:p>
            <a:r>
              <a:rPr lang="pt-BR" dirty="0"/>
              <a:t>Otimização do envio das métricas</a:t>
            </a:r>
          </a:p>
          <a:p>
            <a:r>
              <a:rPr lang="pt-BR" dirty="0"/>
              <a:t>Middlewares para aplicações ASP.NET Core</a:t>
            </a:r>
          </a:p>
          <a:p>
            <a:r>
              <a:rPr lang="pt-BR" dirty="0"/>
              <a:t>Possibilidade de criar suas próprias métricas</a:t>
            </a:r>
            <a:endParaRPr lang="en-US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B0C4F44-D1BD-49FB-B233-8E9C83C417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057" y="1748594"/>
            <a:ext cx="1646312" cy="1646312"/>
          </a:xfrm>
          <a:prstGeom prst="rect">
            <a:avLst/>
          </a:prstGeom>
        </p:spPr>
      </p:pic>
      <p:sp>
        <p:nvSpPr>
          <p:cNvPr id="10" name="Google Shape;372;p16">
            <a:extLst>
              <a:ext uri="{FF2B5EF4-FFF2-40B4-BE49-F238E27FC236}">
                <a16:creationId xmlns:a16="http://schemas.microsoft.com/office/drawing/2014/main" id="{EF211BCA-9172-4AB0-800D-C0E8CB848B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686541"/>
            <a:ext cx="2664296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Collector</a:t>
            </a:r>
            <a:endParaRPr sz="4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249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73;p16">
            <a:extLst>
              <a:ext uri="{FF2B5EF4-FFF2-40B4-BE49-F238E27FC236}">
                <a16:creationId xmlns:a16="http://schemas.microsoft.com/office/drawing/2014/main" id="{7CA3B3F8-5BDE-4D9A-AC9A-314589F71509}"/>
              </a:ext>
            </a:extLst>
          </p:cNvPr>
          <p:cNvSpPr txBox="1">
            <a:spLocks/>
          </p:cNvSpPr>
          <p:nvPr/>
        </p:nvSpPr>
        <p:spPr>
          <a:xfrm>
            <a:off x="3258655" y="1591768"/>
            <a:ext cx="4608512" cy="1662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TLDB</a:t>
            </a:r>
          </a:p>
          <a:p>
            <a:r>
              <a:rPr lang="pt-BR" dirty="0"/>
              <a:t>Multiplataforma</a:t>
            </a:r>
          </a:p>
          <a:p>
            <a:r>
              <a:rPr lang="pt-BR" dirty="0"/>
              <a:t>Múltiplas formas de visualização</a:t>
            </a:r>
          </a:p>
          <a:p>
            <a:r>
              <a:rPr lang="pt-BR" dirty="0"/>
              <a:t>Configuração de alertas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ED909FA-743B-477D-8840-752BB9706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94" y="1403501"/>
            <a:ext cx="2095500" cy="2076450"/>
          </a:xfrm>
          <a:prstGeom prst="rect">
            <a:avLst/>
          </a:prstGeom>
        </p:spPr>
      </p:pic>
      <p:sp>
        <p:nvSpPr>
          <p:cNvPr id="8" name="Google Shape;372;p16">
            <a:extLst>
              <a:ext uri="{FF2B5EF4-FFF2-40B4-BE49-F238E27FC236}">
                <a16:creationId xmlns:a16="http://schemas.microsoft.com/office/drawing/2014/main" id="{73726C86-4AAB-4436-BA63-98BB21A9D4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74976" y="758201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  <a:endParaRPr sz="4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618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73;p16">
            <a:extLst>
              <a:ext uri="{FF2B5EF4-FFF2-40B4-BE49-F238E27FC236}">
                <a16:creationId xmlns:a16="http://schemas.microsoft.com/office/drawing/2014/main" id="{70CA7E33-E2AA-42F6-B8FF-295E07851CA1}"/>
              </a:ext>
            </a:extLst>
          </p:cNvPr>
          <p:cNvSpPr txBox="1">
            <a:spLocks/>
          </p:cNvSpPr>
          <p:nvPr/>
        </p:nvSpPr>
        <p:spPr>
          <a:xfrm>
            <a:off x="3253391" y="1400629"/>
            <a:ext cx="4032448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Multiplataforma</a:t>
            </a:r>
          </a:p>
          <a:p>
            <a:r>
              <a:rPr lang="pt-BR" dirty="0"/>
              <a:t>Múltiplas bases de dados</a:t>
            </a:r>
          </a:p>
          <a:p>
            <a:r>
              <a:rPr lang="pt-BR" dirty="0"/>
              <a:t>Alertas</a:t>
            </a:r>
          </a:p>
          <a:p>
            <a:r>
              <a:rPr lang="pt-BR" dirty="0"/>
              <a:t>Extensível através de plugins</a:t>
            </a:r>
          </a:p>
        </p:txBody>
      </p:sp>
      <p:sp>
        <p:nvSpPr>
          <p:cNvPr id="8" name="Google Shape;372;p16">
            <a:extLst>
              <a:ext uri="{FF2B5EF4-FFF2-40B4-BE49-F238E27FC236}">
                <a16:creationId xmlns:a16="http://schemas.microsoft.com/office/drawing/2014/main" id="{A5D5D8A1-C802-482B-89EE-9451318C0F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67353" y="626277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  <a:endParaRPr sz="4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F526F2C-C643-4557-994A-69D7308E0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41" y="1101285"/>
            <a:ext cx="2028849" cy="220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978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72;p16">
            <a:extLst>
              <a:ext uri="{FF2B5EF4-FFF2-40B4-BE49-F238E27FC236}">
                <a16:creationId xmlns:a16="http://schemas.microsoft.com/office/drawing/2014/main" id="{A0772A18-664F-4D63-A877-CC23517030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771550"/>
            <a:ext cx="91440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US" sz="40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Fluxo</a:t>
            </a:r>
            <a:endParaRPr sz="4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E437E7A-3EAE-424A-8DD9-2B66C9593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005" y="2171796"/>
            <a:ext cx="725714" cy="72571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5437B5F7-E47C-42F9-B6CF-89FC58D56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544" y="2121856"/>
            <a:ext cx="1266373" cy="77565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9E20C1D8-7047-4583-B4A5-4032265FF5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6427" y="2094012"/>
            <a:ext cx="716246" cy="77852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AEC3930-DC7D-4E28-B943-C133D72CB1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934" y="2094012"/>
            <a:ext cx="1146528" cy="1146528"/>
          </a:xfrm>
          <a:prstGeom prst="rect">
            <a:avLst/>
          </a:prstGeom>
        </p:spPr>
      </p:pic>
      <p:sp>
        <p:nvSpPr>
          <p:cNvPr id="14" name="Seta: para a Direita 13">
            <a:extLst>
              <a:ext uri="{FF2B5EF4-FFF2-40B4-BE49-F238E27FC236}">
                <a16:creationId xmlns:a16="http://schemas.microsoft.com/office/drawing/2014/main" id="{60DE8B21-FBC2-43FB-9A75-EE02D4A5BE61}"/>
              </a:ext>
            </a:extLst>
          </p:cNvPr>
          <p:cNvSpPr/>
          <p:nvPr/>
        </p:nvSpPr>
        <p:spPr>
          <a:xfrm rot="10800000">
            <a:off x="4168234" y="2483276"/>
            <a:ext cx="935510" cy="134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eta: para a Direita 14">
            <a:extLst>
              <a:ext uri="{FF2B5EF4-FFF2-40B4-BE49-F238E27FC236}">
                <a16:creationId xmlns:a16="http://schemas.microsoft.com/office/drawing/2014/main" id="{550228DE-5B85-4385-B699-30CB36A1B370}"/>
              </a:ext>
            </a:extLst>
          </p:cNvPr>
          <p:cNvSpPr/>
          <p:nvPr/>
        </p:nvSpPr>
        <p:spPr>
          <a:xfrm>
            <a:off x="2225797" y="2483276"/>
            <a:ext cx="777995" cy="1569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eta: para a Direita 15">
            <a:extLst>
              <a:ext uri="{FF2B5EF4-FFF2-40B4-BE49-F238E27FC236}">
                <a16:creationId xmlns:a16="http://schemas.microsoft.com/office/drawing/2014/main" id="{C71F2751-6726-4A54-ABF0-3EB22F5C2BEB}"/>
              </a:ext>
            </a:extLst>
          </p:cNvPr>
          <p:cNvSpPr/>
          <p:nvPr/>
        </p:nvSpPr>
        <p:spPr>
          <a:xfrm rot="10800000">
            <a:off x="6338501" y="2483276"/>
            <a:ext cx="843591" cy="1669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9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A247DDC-5B30-4FBE-92CB-E2FC5CA8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1856027-CAC7-476B-9131-9DC01AF5213C}"/>
              </a:ext>
            </a:extLst>
          </p:cNvPr>
          <p:cNvSpPr txBox="1"/>
          <p:nvPr/>
        </p:nvSpPr>
        <p:spPr>
          <a:xfrm>
            <a:off x="1862354" y="1482865"/>
            <a:ext cx="54192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atin typeface="Roboto" panose="02000000000000000000" pitchFamily="2" charset="0"/>
                <a:ea typeface="Roboto" panose="02000000000000000000" pitchFamily="2" charset="0"/>
              </a:rPr>
              <a:t>DEMO</a:t>
            </a:r>
            <a:endParaRPr lang="pt-BR" sz="9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016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52;p13">
            <a:extLst>
              <a:ext uri="{FF2B5EF4-FFF2-40B4-BE49-F238E27FC236}">
                <a16:creationId xmlns:a16="http://schemas.microsoft.com/office/drawing/2014/main" id="{1018BA2E-FDE0-4044-AA13-4C495BF1C438}"/>
              </a:ext>
            </a:extLst>
          </p:cNvPr>
          <p:cNvSpPr txBox="1">
            <a:spLocks noGrp="1"/>
          </p:cNvSpPr>
          <p:nvPr>
            <p:ph type="body" sz="half" idx="2"/>
          </p:nvPr>
        </p:nvSpPr>
        <p:spPr>
          <a:xfrm>
            <a:off x="3310851" y="596534"/>
            <a:ext cx="5496362" cy="1502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85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4800" b="1" spc="-3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rPr>
              <a:t>Fabrício</a:t>
            </a:r>
            <a:r>
              <a:rPr lang="en-US" sz="4800" b="1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rPr>
              <a:t> Veronez</a:t>
            </a:r>
            <a:endParaRPr sz="4800" b="1" spc="-38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</a:endParaRPr>
          </a:p>
          <a:p>
            <a:pPr marL="0" indent="0">
              <a:lnSpc>
                <a:spcPct val="85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200" spc="-3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rPr>
              <a:t>Arquiteto</a:t>
            </a:r>
            <a:r>
              <a:rPr lang="en-US" sz="3200" spc="-38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rPr>
              <a:t> de Software</a:t>
            </a:r>
            <a:endParaRPr sz="3200" spc="-38" dirty="0">
              <a:solidFill>
                <a:schemeClr val="tx1">
                  <a:lumMod val="85000"/>
                  <a:lumOff val="1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3A8025E-23B3-4AF4-AA26-D444209F1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403" y="3989964"/>
            <a:ext cx="2494319" cy="85487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CFE1A40-C45B-403D-8565-3D82BCD84EDC}"/>
              </a:ext>
            </a:extLst>
          </p:cNvPr>
          <p:cNvSpPr txBox="1"/>
          <p:nvPr/>
        </p:nvSpPr>
        <p:spPr>
          <a:xfrm>
            <a:off x="3310851" y="3341722"/>
            <a:ext cx="5617243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YouTube – Fabricio Veronez</a:t>
            </a: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Email - fabricioveronez@gmail.com</a:t>
            </a: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000" spc="-38" dirty="0" err="1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Linkedin</a:t>
            </a: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 - </a:t>
            </a: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  <a:hlinkClick r:id="rId4"/>
              </a:rPr>
              <a:t>http://www.linkedin.com/in/fabricioveronez</a:t>
            </a:r>
            <a:endParaRPr lang="en-US" sz="2000" spc="-38" dirty="0">
              <a:solidFill>
                <a:schemeClr val="tx1">
                  <a:lumMod val="85000"/>
                  <a:lumOff val="15000"/>
                </a:schemeClr>
              </a:solidFill>
              <a:ea typeface="Roboto" panose="02000000000000000000" pitchFamily="2" charset="0"/>
            </a:endParaRPr>
          </a:p>
          <a:p>
            <a:pPr>
              <a:lnSpc>
                <a:spcPct val="85000"/>
              </a:lnSpc>
              <a:spcBef>
                <a:spcPct val="0"/>
              </a:spcBef>
            </a:pPr>
            <a:r>
              <a:rPr lang="en-US" sz="2000" spc="-38" dirty="0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Telegram - </a:t>
            </a:r>
            <a:r>
              <a:rPr lang="en-US" sz="2000" spc="-38" dirty="0" err="1">
                <a:solidFill>
                  <a:schemeClr val="tx1">
                    <a:lumMod val="85000"/>
                    <a:lumOff val="15000"/>
                  </a:schemeClr>
                </a:solidFill>
                <a:ea typeface="Roboto" panose="02000000000000000000" pitchFamily="2" charset="0"/>
              </a:rPr>
              <a:t>fabricioveronez</a:t>
            </a:r>
            <a:endParaRPr lang="en-US" sz="2000" spc="-38" dirty="0">
              <a:solidFill>
                <a:schemeClr val="tx1">
                  <a:lumMod val="85000"/>
                  <a:lumOff val="15000"/>
                </a:schemeClr>
              </a:solidFill>
              <a:ea typeface="Roboto" panose="02000000000000000000" pitchFamily="2" charset="0"/>
            </a:endParaRPr>
          </a:p>
          <a:p>
            <a:endParaRPr lang="en-US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F9450F7-57C3-4B2A-84A1-BEC5AB05EF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831" y="284018"/>
            <a:ext cx="2127461" cy="2127461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2814084F-88C0-4E7A-B6DE-A817038DB8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5580" y="1191862"/>
            <a:ext cx="3482360" cy="1957871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0008BBE-F72F-4FB7-9D54-B7768EDB93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5580" y="2571750"/>
            <a:ext cx="2533358" cy="63116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8729935-7934-4009-A379-C80EAB6FB0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6722"/>
            <a:ext cx="9144000" cy="55351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0" name="Google Shape;372;p16">
            <a:extLst>
              <a:ext uri="{FF2B5EF4-FFF2-40B4-BE49-F238E27FC236}">
                <a16:creationId xmlns:a16="http://schemas.microsoft.com/office/drawing/2014/main" id="{0C569A26-1897-4C09-98AE-0717AB509B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07704" y="714620"/>
            <a:ext cx="5328592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Exemplos</a:t>
            </a:r>
            <a:r>
              <a:rPr lang="en-US" sz="4000" b="1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de </a:t>
            </a:r>
            <a:r>
              <a:rPr lang="en-US" sz="4000" b="1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Métricas</a:t>
            </a:r>
            <a:endParaRPr sz="4000" b="1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Google Shape;373;p16">
            <a:extLst>
              <a:ext uri="{FF2B5EF4-FFF2-40B4-BE49-F238E27FC236}">
                <a16:creationId xmlns:a16="http://schemas.microsoft.com/office/drawing/2014/main" id="{59FA61F0-0979-473A-980B-86D15A35BE27}"/>
              </a:ext>
            </a:extLst>
          </p:cNvPr>
          <p:cNvSpPr txBox="1">
            <a:spLocks/>
          </p:cNvSpPr>
          <p:nvPr/>
        </p:nvSpPr>
        <p:spPr bwMode="auto">
          <a:xfrm>
            <a:off x="683568" y="1563638"/>
            <a:ext cx="4009743" cy="260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3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3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3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3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3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139700" indent="0">
              <a:buFont typeface="Arial" panose="020B0604020202020204" pitchFamily="34" charset="0"/>
              <a:buNone/>
            </a:pPr>
            <a:r>
              <a:rPr lang="pt-BR" sz="2000" b="1" kern="0" dirty="0">
                <a:latin typeface="Roboto" panose="02000000000000000000" pitchFamily="2" charset="0"/>
                <a:ea typeface="Roboto" panose="02000000000000000000" pitchFamily="2" charset="0"/>
              </a:rPr>
              <a:t>Métricas do Sistema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Quantidades de requisições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 de erros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Consumo de recursos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APIs mais acessadas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Tempo de acesso a um recurso</a:t>
            </a:r>
            <a:endParaRPr lang="pt-BR" kern="0" dirty="0"/>
          </a:p>
        </p:txBody>
      </p:sp>
      <p:sp>
        <p:nvSpPr>
          <p:cNvPr id="12" name="Google Shape;373;p16">
            <a:extLst>
              <a:ext uri="{FF2B5EF4-FFF2-40B4-BE49-F238E27FC236}">
                <a16:creationId xmlns:a16="http://schemas.microsoft.com/office/drawing/2014/main" id="{6AB69D28-52AA-4308-AC36-34C3D019F6D2}"/>
              </a:ext>
            </a:extLst>
          </p:cNvPr>
          <p:cNvSpPr txBox="1">
            <a:spLocks/>
          </p:cNvSpPr>
          <p:nvPr/>
        </p:nvSpPr>
        <p:spPr>
          <a:xfrm>
            <a:off x="4506371" y="1563637"/>
            <a:ext cx="4009743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139700" indent="0" eaLnBrk="0" hangingPunct="0">
              <a:spcBef>
                <a:spcPct val="20000"/>
              </a:spcBef>
              <a:buFont typeface="Arial" panose="020B0604020202020204" pitchFamily="34" charset="0"/>
              <a:buNone/>
              <a:defRPr sz="2000" b="1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3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3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3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3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Métricas de Negócio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Usuários acessando a aplicação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Boletos emitidos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Compras de um produto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7652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  <p:bldP spid="1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5EE6A85-8CB8-49C7-9E3C-3933A872C8E6}"/>
              </a:ext>
            </a:extLst>
          </p:cNvPr>
          <p:cNvSpPr txBox="1"/>
          <p:nvPr/>
        </p:nvSpPr>
        <p:spPr>
          <a:xfrm>
            <a:off x="1392746" y="552115"/>
            <a:ext cx="59264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Roboto" panose="02000000000000000000" pitchFamily="2" charset="0"/>
                <a:ea typeface="Roboto" panose="02000000000000000000" pitchFamily="2" charset="0"/>
              </a:rPr>
              <a:t>Métrica</a:t>
            </a: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000" spc="-38" dirty="0" err="1">
                <a:latin typeface="Roboto" panose="02000000000000000000" pitchFamily="2" charset="0"/>
                <a:ea typeface="Roboto" panose="02000000000000000000" pitchFamily="2" charset="0"/>
                <a:cs typeface="+mj-cs"/>
              </a:rPr>
              <a:t>não</a:t>
            </a:r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 é LOG !!!</a:t>
            </a:r>
            <a:endParaRPr lang="pt-BR" sz="4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Google Shape;373;p16">
            <a:extLst>
              <a:ext uri="{FF2B5EF4-FFF2-40B4-BE49-F238E27FC236}">
                <a16:creationId xmlns:a16="http://schemas.microsoft.com/office/drawing/2014/main" id="{9E6C2696-850E-4124-9677-549F280B3067}"/>
              </a:ext>
            </a:extLst>
          </p:cNvPr>
          <p:cNvSpPr txBox="1">
            <a:spLocks/>
          </p:cNvSpPr>
          <p:nvPr/>
        </p:nvSpPr>
        <p:spPr>
          <a:xfrm>
            <a:off x="782655" y="1572129"/>
            <a:ext cx="2801526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3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3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3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3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9pPr>
          </a:lstStyle>
          <a:p>
            <a:pPr marL="139700" indent="0">
              <a:buNone/>
            </a:pPr>
            <a:r>
              <a:rPr lang="en-US" b="1" dirty="0" err="1"/>
              <a:t>Métricas</a:t>
            </a:r>
            <a:endParaRPr lang="en-US" dirty="0"/>
          </a:p>
          <a:p>
            <a:r>
              <a:rPr lang="en-US" dirty="0"/>
              <a:t>Dados </a:t>
            </a:r>
            <a:r>
              <a:rPr lang="en-US" dirty="0" err="1"/>
              <a:t>numéricos</a:t>
            </a:r>
            <a:endParaRPr lang="en-US" dirty="0"/>
          </a:p>
          <a:p>
            <a:r>
              <a:rPr lang="en-US" dirty="0" err="1"/>
              <a:t>Gráficos</a:t>
            </a:r>
            <a:endParaRPr lang="en-US" dirty="0"/>
          </a:p>
          <a:p>
            <a:r>
              <a:rPr lang="en-US" dirty="0" err="1"/>
              <a:t>Agregações</a:t>
            </a:r>
            <a:endParaRPr lang="en-US" dirty="0"/>
          </a:p>
          <a:p>
            <a:r>
              <a:rPr lang="en-US" dirty="0"/>
              <a:t>Performance</a:t>
            </a:r>
          </a:p>
        </p:txBody>
      </p:sp>
      <p:sp>
        <p:nvSpPr>
          <p:cNvPr id="11" name="Google Shape;373;p16">
            <a:extLst>
              <a:ext uri="{FF2B5EF4-FFF2-40B4-BE49-F238E27FC236}">
                <a16:creationId xmlns:a16="http://schemas.microsoft.com/office/drawing/2014/main" id="{6735A64D-5212-4295-80E9-0E377DC827B4}"/>
              </a:ext>
            </a:extLst>
          </p:cNvPr>
          <p:cNvSpPr txBox="1">
            <a:spLocks/>
          </p:cNvSpPr>
          <p:nvPr/>
        </p:nvSpPr>
        <p:spPr>
          <a:xfrm>
            <a:off x="4992001" y="1555738"/>
            <a:ext cx="2925352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3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3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3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3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3"/>
              </a:buBlip>
              <a:defRPr i="1">
                <a:latin typeface="+mn-lt"/>
              </a:defRPr>
            </a:lvl9pPr>
          </a:lstStyle>
          <a:p>
            <a:pPr marL="139700" indent="0">
              <a:buNone/>
            </a:pPr>
            <a:r>
              <a:rPr lang="en-US" b="1" dirty="0"/>
              <a:t>Logs</a:t>
            </a:r>
          </a:p>
          <a:p>
            <a:r>
              <a:rPr lang="en-US" dirty="0"/>
              <a:t>Dados </a:t>
            </a:r>
            <a:r>
              <a:rPr lang="en-US" dirty="0" err="1"/>
              <a:t>textuais</a:t>
            </a:r>
            <a:endParaRPr lang="en-US" dirty="0"/>
          </a:p>
          <a:p>
            <a:r>
              <a:rPr lang="en-US" dirty="0" err="1"/>
              <a:t>Mensagens</a:t>
            </a:r>
            <a:r>
              <a:rPr lang="en-US" dirty="0"/>
              <a:t> de </a:t>
            </a:r>
            <a:r>
              <a:rPr lang="en-US" dirty="0" err="1"/>
              <a:t>Erro</a:t>
            </a:r>
            <a:endParaRPr lang="en-US" dirty="0"/>
          </a:p>
          <a:p>
            <a:r>
              <a:rPr lang="en-US" dirty="0" err="1"/>
              <a:t>Informação</a:t>
            </a:r>
            <a:endParaRPr lang="en-US" dirty="0"/>
          </a:p>
          <a:p>
            <a:r>
              <a:rPr lang="en-US" dirty="0" err="1"/>
              <a:t>Buscáveis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313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F56984-6FE2-4D99-9427-902DA1807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sp>
        <p:nvSpPr>
          <p:cNvPr id="8" name="Google Shape;372;p16">
            <a:extLst>
              <a:ext uri="{FF2B5EF4-FFF2-40B4-BE49-F238E27FC236}">
                <a16:creationId xmlns:a16="http://schemas.microsoft.com/office/drawing/2014/main" id="{EFE632DF-F4CB-438E-B082-BA6EF81D85B0}"/>
              </a:ext>
            </a:extLst>
          </p:cNvPr>
          <p:cNvSpPr txBox="1">
            <a:spLocks/>
          </p:cNvSpPr>
          <p:nvPr/>
        </p:nvSpPr>
        <p:spPr>
          <a:xfrm>
            <a:off x="4529470" y="627534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sz="4000" b="1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Healthcheck</a:t>
            </a:r>
            <a:endParaRPr lang="en-US" sz="4000" b="1" kern="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Google Shape;373;p16">
            <a:extLst>
              <a:ext uri="{FF2B5EF4-FFF2-40B4-BE49-F238E27FC236}">
                <a16:creationId xmlns:a16="http://schemas.microsoft.com/office/drawing/2014/main" id="{9478D955-03B5-4871-A76A-828E9C2A5EAD}"/>
              </a:ext>
            </a:extLst>
          </p:cNvPr>
          <p:cNvSpPr txBox="1">
            <a:spLocks/>
          </p:cNvSpPr>
          <p:nvPr/>
        </p:nvSpPr>
        <p:spPr bwMode="auto">
          <a:xfrm>
            <a:off x="3851920" y="1563638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a saúde da sua aplicação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os serviços e recursos que a aplicação depende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Pode ter o status de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Healthy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degraded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unhealthy</a:t>
            </a:r>
            <a:endParaRPr lang="pt-BR" kern="0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E8BC65E-091D-4840-84A6-C029BB8B6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63638"/>
            <a:ext cx="3096344" cy="183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564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F87006-651B-461C-BE97-4C0891729A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6CA1454-6322-4947-B37B-108B2CB17F22}"/>
              </a:ext>
            </a:extLst>
          </p:cNvPr>
          <p:cNvSpPr txBox="1"/>
          <p:nvPr/>
        </p:nvSpPr>
        <p:spPr>
          <a:xfrm>
            <a:off x="6778" y="652809"/>
            <a:ext cx="9130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APM - Application Performance Management</a:t>
            </a:r>
            <a:endParaRPr lang="pt-BR" sz="3600" b="1" dirty="0"/>
          </a:p>
        </p:txBody>
      </p:sp>
      <p:sp>
        <p:nvSpPr>
          <p:cNvPr id="6" name="Google Shape;373;p16">
            <a:extLst>
              <a:ext uri="{FF2B5EF4-FFF2-40B4-BE49-F238E27FC236}">
                <a16:creationId xmlns:a16="http://schemas.microsoft.com/office/drawing/2014/main" id="{1DBC95D6-F3CA-4795-9927-A9AA781AB6D5}"/>
              </a:ext>
            </a:extLst>
          </p:cNvPr>
          <p:cNvSpPr txBox="1">
            <a:spLocks/>
          </p:cNvSpPr>
          <p:nvPr/>
        </p:nvSpPr>
        <p:spPr>
          <a:xfrm>
            <a:off x="1914379" y="1509862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en-US" dirty="0" err="1"/>
              <a:t>Custo</a:t>
            </a:r>
            <a:r>
              <a:rPr lang="en-US" dirty="0"/>
              <a:t> </a:t>
            </a:r>
            <a:r>
              <a:rPr lang="en-US" dirty="0" err="1"/>
              <a:t>elevado</a:t>
            </a:r>
            <a:endParaRPr lang="en-US" dirty="0"/>
          </a:p>
          <a:p>
            <a:r>
              <a:rPr lang="en-US" dirty="0" err="1"/>
              <a:t>Soluções</a:t>
            </a:r>
            <a:r>
              <a:rPr lang="en-US" dirty="0"/>
              <a:t> </a:t>
            </a:r>
            <a:r>
              <a:rPr lang="en-US" dirty="0" err="1"/>
              <a:t>complexas</a:t>
            </a:r>
            <a:r>
              <a:rPr lang="en-US" dirty="0"/>
              <a:t> de </a:t>
            </a:r>
            <a:r>
              <a:rPr lang="en-US" dirty="0" err="1"/>
              <a:t>implementar</a:t>
            </a:r>
            <a:endParaRPr lang="en-US" dirty="0"/>
          </a:p>
          <a:p>
            <a:r>
              <a:rPr lang="en-US" dirty="0" err="1"/>
              <a:t>Nuvem</a:t>
            </a:r>
            <a:endParaRPr lang="en-US" dirty="0"/>
          </a:p>
          <a:p>
            <a:r>
              <a:rPr lang="en-US" dirty="0" err="1"/>
              <a:t>Flexibilidade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711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677B086-DC52-4815-A608-82F333C4D4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8</a:t>
            </a:fld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F0700B0-1FA1-47FA-AF73-485BB0B6B952}"/>
              </a:ext>
            </a:extLst>
          </p:cNvPr>
          <p:cNvSpPr txBox="1"/>
          <p:nvPr/>
        </p:nvSpPr>
        <p:spPr>
          <a:xfrm>
            <a:off x="6778" y="629595"/>
            <a:ext cx="91304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Roboto" panose="02000000000000000000" pitchFamily="2" charset="0"/>
                <a:ea typeface="Roboto" panose="02000000000000000000" pitchFamily="2" charset="0"/>
              </a:rPr>
              <a:t>Proposta</a:t>
            </a:r>
            <a:endParaRPr lang="pt-BR" sz="4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Google Shape;373;p16">
            <a:extLst>
              <a:ext uri="{FF2B5EF4-FFF2-40B4-BE49-F238E27FC236}">
                <a16:creationId xmlns:a16="http://schemas.microsoft.com/office/drawing/2014/main" id="{FF819710-7FC2-4F99-82EF-5DC6DD24FD73}"/>
              </a:ext>
            </a:extLst>
          </p:cNvPr>
          <p:cNvSpPr txBox="1">
            <a:spLocks/>
          </p:cNvSpPr>
          <p:nvPr/>
        </p:nvSpPr>
        <p:spPr>
          <a:xfrm>
            <a:off x="2254776" y="1523211"/>
            <a:ext cx="5718953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en-US" dirty="0" err="1"/>
              <a:t>OpenSource</a:t>
            </a:r>
            <a:endParaRPr lang="en-US" dirty="0"/>
          </a:p>
          <a:p>
            <a:r>
              <a:rPr lang="en-US" dirty="0" err="1"/>
              <a:t>Fácil</a:t>
            </a:r>
            <a:r>
              <a:rPr lang="en-US" dirty="0"/>
              <a:t> </a:t>
            </a:r>
            <a:r>
              <a:rPr lang="en-US" dirty="0" err="1"/>
              <a:t>implementação</a:t>
            </a:r>
            <a:endParaRPr lang="en-US" dirty="0"/>
          </a:p>
          <a:p>
            <a:r>
              <a:rPr lang="en-US" dirty="0" err="1"/>
              <a:t>Escalável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37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BE5E5A2-5532-4CB1-B972-E9B8C81372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9</a:t>
            </a:fld>
            <a:endParaRPr lang="pt-BR"/>
          </a:p>
        </p:txBody>
      </p:sp>
      <p:sp>
        <p:nvSpPr>
          <p:cNvPr id="5" name="Google Shape;372;p16">
            <a:extLst>
              <a:ext uri="{FF2B5EF4-FFF2-40B4-BE49-F238E27FC236}">
                <a16:creationId xmlns:a16="http://schemas.microsoft.com/office/drawing/2014/main" id="{601E077B-7B29-4D7F-B442-6DA0BEB69F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725613"/>
            <a:ext cx="91440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Componentes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Google Shape;373;p16">
            <a:extLst>
              <a:ext uri="{FF2B5EF4-FFF2-40B4-BE49-F238E27FC236}">
                <a16:creationId xmlns:a16="http://schemas.microsoft.com/office/drawing/2014/main" id="{643830ED-9F86-4E7A-9E6D-654FA9198C40}"/>
              </a:ext>
            </a:extLst>
          </p:cNvPr>
          <p:cNvSpPr txBox="1">
            <a:spLocks/>
          </p:cNvSpPr>
          <p:nvPr/>
        </p:nvSpPr>
        <p:spPr bwMode="auto">
          <a:xfrm>
            <a:off x="2600379" y="1604518"/>
            <a:ext cx="234539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Coletor</a:t>
            </a:r>
            <a:endParaRPr lang="en-US" kern="0" dirty="0">
              <a:ea typeface="Roboto" panose="02000000000000000000" pitchFamily="2" charset="0"/>
            </a:endParaRP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32711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theme/theme1.xml><?xml version="1.0" encoding="utf-8"?>
<a:theme xmlns:a="http://schemas.openxmlformats.org/drawingml/2006/main" name="Retrospectiva">
  <a:themeElements>
    <a:clrScheme name="veronez.dev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6F7577"/>
      </a:accent1>
      <a:accent2>
        <a:srgbClr val="186A78"/>
      </a:accent2>
      <a:accent3>
        <a:srgbClr val="3489A3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TM02900769[[fn=Retrospectiva]]</Template>
  <TotalTime>718</TotalTime>
  <Words>204</Words>
  <Application>Microsoft Office PowerPoint</Application>
  <PresentationFormat>Apresentação na tela (16:9)</PresentationFormat>
  <Paragraphs>72</Paragraphs>
  <Slides>14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1" baseType="lpstr">
      <vt:lpstr>Roboto Black</vt:lpstr>
      <vt:lpstr>Calibri</vt:lpstr>
      <vt:lpstr>Roboto</vt:lpstr>
      <vt:lpstr>Arial</vt:lpstr>
      <vt:lpstr>Calibri Light</vt:lpstr>
      <vt:lpstr>Muli</vt:lpstr>
      <vt:lpstr>Retrospectiva</vt:lpstr>
      <vt:lpstr>Implementando Métricas e Healthcheck</vt:lpstr>
      <vt:lpstr>Apresentação do PowerPoint</vt:lpstr>
      <vt:lpstr>Apresentação do PowerPoint</vt:lpstr>
      <vt:lpstr>Exemplos de Métricas</vt:lpstr>
      <vt:lpstr>Apresentação do PowerPoint</vt:lpstr>
      <vt:lpstr>Apresentação do PowerPoint</vt:lpstr>
      <vt:lpstr>Apresentação do PowerPoint</vt:lpstr>
      <vt:lpstr>Apresentação do PowerPoint</vt:lpstr>
      <vt:lpstr>Componentes </vt:lpstr>
      <vt:lpstr>Collector</vt:lpstr>
      <vt:lpstr>Data Storage</vt:lpstr>
      <vt:lpstr>Dashboard</vt:lpstr>
      <vt:lpstr>Fluxo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Fabricio Veronez</dc:creator>
  <cp:lastModifiedBy>Fabricio Veronez</cp:lastModifiedBy>
  <cp:revision>80</cp:revision>
  <dcterms:modified xsi:type="dcterms:W3CDTF">2019-11-01T00:25:56Z</dcterms:modified>
</cp:coreProperties>
</file>